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3" r:id="rId3"/>
    <p:sldId id="272" r:id="rId4"/>
    <p:sldId id="413" r:id="rId5"/>
    <p:sldId id="264" r:id="rId6"/>
    <p:sldId id="450" r:id="rId7"/>
    <p:sldId id="452" r:id="rId8"/>
    <p:sldId id="453" r:id="rId9"/>
    <p:sldId id="454" r:id="rId10"/>
    <p:sldId id="455" r:id="rId11"/>
    <p:sldId id="456" r:id="rId12"/>
    <p:sldId id="451" r:id="rId13"/>
    <p:sldId id="457" r:id="rId14"/>
    <p:sldId id="458" r:id="rId15"/>
    <p:sldId id="459" r:id="rId16"/>
    <p:sldId id="460" r:id="rId17"/>
    <p:sldId id="461" r:id="rId18"/>
    <p:sldId id="420" r:id="rId19"/>
    <p:sldId id="465" r:id="rId20"/>
    <p:sldId id="462" r:id="rId21"/>
    <p:sldId id="463" r:id="rId22"/>
    <p:sldId id="464" r:id="rId23"/>
    <p:sldId id="466" r:id="rId24"/>
    <p:sldId id="446" r:id="rId25"/>
    <p:sldId id="467" r:id="rId2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50" autoAdjust="0"/>
    <p:restoredTop sz="94660"/>
  </p:normalViewPr>
  <p:slideViewPr>
    <p:cSldViewPr snapToGrid="0">
      <p:cViewPr varScale="1">
        <p:scale>
          <a:sx n="94" d="100"/>
          <a:sy n="94" d="100"/>
        </p:scale>
        <p:origin x="114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03/05/2015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65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03/05/2015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6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03/05/2015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95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03/05/2015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16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03/05/2015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63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03/05/2015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96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03/05/2015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68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03/05/2015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007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03/05/2015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93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03/05/2015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018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03/05/2015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2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7879-2C69-48A3-AD55-3394DC4713EF}" type="datetimeFigureOut">
              <a:rPr lang="pt-BR" smtClean="0"/>
              <a:t>03/05/2015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59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sdgraphics.com/wp-content/uploads/2009/09/abstract-de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3360"/>
            <a:ext cx="9144000" cy="412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0"/>
          <a:stretch/>
        </p:blipFill>
        <p:spPr bwMode="auto">
          <a:xfrm flipH="1" flipV="1">
            <a:off x="0" y="0"/>
            <a:ext cx="9144000" cy="33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0" y="3935615"/>
            <a:ext cx="596716" cy="6497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3996" y="3954430"/>
            <a:ext cx="54078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Templo Batista Bíblico</a:t>
            </a:r>
            <a:endParaRPr lang="pt-BR" sz="35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83329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UNDAMENTOS </a:t>
            </a:r>
            <a:r>
              <a:rPr lang="pt-BR" sz="7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CLESIOLÓGICOS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6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837220" y="2783329"/>
            <a:ext cx="75245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Membresia e Disciplina na igreja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826169" y="2447962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826169" y="4165694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010478" y="2445848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001634" y="416799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1836967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u="sng" dirty="0" smtClean="0">
                <a:solidFill>
                  <a:schemeClr val="bg2">
                    <a:lumMod val="25000"/>
                  </a:schemeClr>
                </a:solidFill>
              </a:rPr>
              <a:t>Eclesiologia:</a:t>
            </a:r>
            <a:endParaRPr lang="pt-BR" sz="4000" u="sng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791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74432" y="1486353"/>
            <a:ext cx="847452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Objetivos:</a:t>
            </a:r>
            <a:endParaRPr lang="pt-BR" sz="2900" dirty="0">
              <a:latin typeface="Arial Rounded MT Bold" panose="020F070403050403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00311" y="2197101"/>
            <a:ext cx="8474529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1 – Resumir nossos conceitos de membresia espiritual e oficial na igreja local.</a:t>
            </a:r>
          </a:p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2 – Responder questões sobre a disciplina na igreja local.</a:t>
            </a:r>
            <a:endParaRPr lang="pt-BR" sz="27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642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61258" y="1319312"/>
            <a:ext cx="8475648" cy="407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igreja é o Corpo de Cristo. Este Corpo é composto por uma grande comunidade de santos espalhados por todo o mundo. Esta igreja universal se organiza, evidentemente, em pequenas comunidades, que chamamos de igreja local. A igreja local, em sua organização, para ser genuinamente evangélica, deve se fundamentar nas Escrituras, tanto para nortear sua administração e 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manutenção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quanto para a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resolução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problemas. 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 descr="https://ebdcatedral.files.wordpress.com/2012/02/familia2.jpg?w=49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677" y="4000498"/>
            <a:ext cx="3952635" cy="2826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9863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Autoridade Eclesiástica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21555" y="1255153"/>
            <a:ext cx="8432588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>
                <a:latin typeface="+mj-lt"/>
              </a:rPr>
              <a:t>Todo salvo, no momento imediato de sua regeneração é colocado para viver em um novo mundo. O ato da salvação o tira de um mundo de sujeição natural, e o sujeita a um mundo diferente, chamado igreja, o Corpo onde Cristo é a cabeça. </a:t>
            </a:r>
          </a:p>
        </p:txBody>
      </p:sp>
    </p:spTree>
    <p:extLst>
      <p:ext uri="{BB962C8B-B14F-4D97-AF65-F5344CB8AC3E}">
        <p14:creationId xmlns:p14="http://schemas.microsoft.com/office/powerpoint/2010/main" val="924028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Autoridade Eclesiástica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1555" y="1230661"/>
            <a:ext cx="8432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>
                <a:latin typeface="+mj-lt"/>
              </a:rPr>
              <a:t>•	</a:t>
            </a:r>
            <a:r>
              <a:rPr lang="pt-BR" sz="2800" b="1" dirty="0" smtClean="0">
                <a:latin typeface="+mj-lt"/>
              </a:rPr>
              <a:t>Significado </a:t>
            </a:r>
            <a:r>
              <a:rPr lang="pt-BR" sz="2800" b="1" dirty="0">
                <a:latin typeface="+mj-lt"/>
              </a:rPr>
              <a:t>de Ekklesia (At 12.1). </a:t>
            </a:r>
          </a:p>
        </p:txBody>
      </p:sp>
      <p:sp>
        <p:nvSpPr>
          <p:cNvPr id="9" name="Text Box 11"/>
          <p:cNvSpPr txBox="1"/>
          <p:nvPr/>
        </p:nvSpPr>
        <p:spPr>
          <a:xfrm>
            <a:off x="481693" y="2411487"/>
            <a:ext cx="8409214" cy="1270606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9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aquele tempo, mandou o rei Herodes prender alguns </a:t>
            </a:r>
            <a:r>
              <a:rPr lang="pt-BR" sz="2900" i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igreja </a:t>
            </a:r>
            <a:r>
              <a:rPr lang="pt-BR" sz="29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os maltratar,</a:t>
            </a:r>
            <a:endParaRPr lang="pt-BR" sz="29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3878" y="3988809"/>
            <a:ext cx="790302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 smtClean="0">
                <a:latin typeface="SPIonic" panose="00000400000000000000" pitchFamily="2" charset="0"/>
              </a:rPr>
              <a:t>Ekkhlsia        ek       </a:t>
            </a:r>
            <a:r>
              <a:rPr lang="pt-BR" sz="2500" dirty="0" smtClean="0"/>
              <a:t>+     </a:t>
            </a:r>
            <a:r>
              <a:rPr lang="pt-BR" sz="2500" dirty="0" smtClean="0">
                <a:latin typeface="SPIonic" panose="00000400000000000000" pitchFamily="2" charset="0"/>
              </a:rPr>
              <a:t>kalew  </a:t>
            </a:r>
            <a:r>
              <a:rPr lang="pt-BR" sz="2500" dirty="0" smtClean="0">
                <a:latin typeface="+mj-lt"/>
              </a:rPr>
              <a:t>=    chamados para fora  </a:t>
            </a:r>
            <a:r>
              <a:rPr lang="pt-BR" sz="2500" dirty="0" smtClean="0"/>
              <a:t> </a:t>
            </a:r>
            <a:endParaRPr lang="pt-BR" sz="2500" dirty="0"/>
          </a:p>
        </p:txBody>
      </p:sp>
      <p:sp>
        <p:nvSpPr>
          <p:cNvPr id="11" name="TextBox 10"/>
          <p:cNvSpPr txBox="1"/>
          <p:nvPr/>
        </p:nvSpPr>
        <p:spPr>
          <a:xfrm>
            <a:off x="2259905" y="4401107"/>
            <a:ext cx="38224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i="1" dirty="0" smtClean="0">
                <a:latin typeface="+mj-lt"/>
              </a:rPr>
              <a:t>De dentro de        chamar</a:t>
            </a:r>
            <a:endParaRPr lang="pt-BR" sz="2200" i="1" dirty="0"/>
          </a:p>
        </p:txBody>
      </p:sp>
    </p:spTree>
    <p:extLst>
      <p:ext uri="{BB962C8B-B14F-4D97-AF65-F5344CB8AC3E}">
        <p14:creationId xmlns:p14="http://schemas.microsoft.com/office/powerpoint/2010/main" val="24857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2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Autoridade Eclesiástica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1554" y="1230661"/>
            <a:ext cx="8922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 A </a:t>
            </a:r>
            <a:r>
              <a:rPr lang="pt-BR" sz="2800" b="1" dirty="0">
                <a:latin typeface="+mj-lt"/>
              </a:rPr>
              <a:t>organização da liderança espiritual (At 14.23; At 20.17)</a:t>
            </a:r>
          </a:p>
        </p:txBody>
      </p:sp>
      <p:sp>
        <p:nvSpPr>
          <p:cNvPr id="9" name="Text Box 11"/>
          <p:cNvSpPr txBox="1"/>
          <p:nvPr/>
        </p:nvSpPr>
        <p:spPr>
          <a:xfrm>
            <a:off x="367393" y="2003272"/>
            <a:ext cx="8409214" cy="3376991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9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14.23 - “E, promovendo-lhes, em cada </a:t>
            </a:r>
            <a:r>
              <a:rPr lang="pt-BR" sz="2900" i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igreja</a:t>
            </a:r>
            <a:r>
              <a:rPr lang="pt-BR" sz="29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eleição de </a:t>
            </a:r>
            <a:r>
              <a:rPr lang="pt-BR" sz="2900" i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presbíteros</a:t>
            </a:r>
            <a:r>
              <a:rPr lang="pt-BR" sz="29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depois de orar com jejuns, os encomendaram ao Senhor em quem haviam crido</a:t>
            </a:r>
            <a:r>
              <a:rPr lang="pt-BR" sz="29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900" i="1" dirty="0">
              <a:solidFill>
                <a:srgbClr val="000000"/>
              </a:solidFill>
              <a:effectLst/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9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At 20.17 - “De Mileto, mandou a Éfeso chamar os </a:t>
            </a:r>
            <a:r>
              <a:rPr lang="pt-BR" sz="2900" i="1" u="sng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presbíteros da igreja</a:t>
            </a:r>
            <a:r>
              <a:rPr lang="pt-BR" sz="29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900" i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98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Autoridade Eclesiástica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1554" y="1230661"/>
            <a:ext cx="8922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 </a:t>
            </a:r>
            <a:r>
              <a:rPr lang="pt-BR" sz="2500" b="1" dirty="0" smtClean="0">
                <a:latin typeface="+mj-lt"/>
              </a:rPr>
              <a:t>A </a:t>
            </a:r>
            <a:r>
              <a:rPr lang="pt-BR" sz="2500" b="1" dirty="0">
                <a:latin typeface="+mj-lt"/>
              </a:rPr>
              <a:t>prestação de contas pelo serviço no Reino At  14.27; 15.4; 15.22</a:t>
            </a:r>
          </a:p>
        </p:txBody>
      </p:sp>
      <p:sp>
        <p:nvSpPr>
          <p:cNvPr id="9" name="Text Box 11"/>
          <p:cNvSpPr txBox="1"/>
          <p:nvPr/>
        </p:nvSpPr>
        <p:spPr>
          <a:xfrm>
            <a:off x="130629" y="2003272"/>
            <a:ext cx="8760278" cy="4797578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6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14.27 - “Ali chegados, reunida a igreja, relataram quantas coisas fizera Deus com eles e como abrira aos gentios a porta da fé.”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6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15.4 - “Tendo eles chegado a Jerusalém, foram bem recebidos pela igreja, pelos apóstolos e pelos presbíteros e relataram tudo o que Deus fizera com eles.”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6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15.22 - “Então, pareceu bem aos apóstolos e aos presbíteros, com toda a igreja, tendo elegido homens dentre eles, enviá-los, juntamente com Paulo e Barnabé, a Antioquia: foram Judas, chamado Barsabás, e Silas, homens notáveis entre</a:t>
            </a:r>
          </a:p>
        </p:txBody>
      </p:sp>
    </p:spTree>
    <p:extLst>
      <p:ext uri="{BB962C8B-B14F-4D97-AF65-F5344CB8AC3E}">
        <p14:creationId xmlns:p14="http://schemas.microsoft.com/office/powerpoint/2010/main" val="92951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Autoridade Eclesiástica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1554" y="1230661"/>
            <a:ext cx="8922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 </a:t>
            </a:r>
            <a:r>
              <a:rPr lang="pt-BR" sz="2500" b="1" dirty="0" smtClean="0">
                <a:latin typeface="+mj-lt"/>
              </a:rPr>
              <a:t>O </a:t>
            </a:r>
            <a:r>
              <a:rPr lang="pt-BR" sz="2500" b="1" dirty="0">
                <a:latin typeface="+mj-lt"/>
              </a:rPr>
              <a:t>direito de julgamento </a:t>
            </a:r>
            <a:r>
              <a:rPr lang="pt-BR" sz="2500" b="1" dirty="0" smtClean="0">
                <a:latin typeface="+mj-lt"/>
              </a:rPr>
              <a:t>(1Co </a:t>
            </a:r>
            <a:r>
              <a:rPr lang="pt-BR" sz="2500" b="1" dirty="0">
                <a:latin typeface="+mj-lt"/>
              </a:rPr>
              <a:t>6.4; Mt </a:t>
            </a:r>
            <a:r>
              <a:rPr lang="pt-BR" sz="2500" b="1" dirty="0" smtClean="0">
                <a:latin typeface="+mj-lt"/>
              </a:rPr>
              <a:t>18.17)</a:t>
            </a:r>
            <a:endParaRPr lang="pt-BR" sz="2500" b="1" dirty="0">
              <a:latin typeface="+mj-lt"/>
            </a:endParaRPr>
          </a:p>
        </p:txBody>
      </p:sp>
      <p:sp>
        <p:nvSpPr>
          <p:cNvPr id="9" name="Text Box 11"/>
          <p:cNvSpPr txBox="1"/>
          <p:nvPr/>
        </p:nvSpPr>
        <p:spPr>
          <a:xfrm>
            <a:off x="130629" y="2003272"/>
            <a:ext cx="8760278" cy="2568728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6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1Co 6.4 - “Entretanto, vós, quando tendes a julgar negócios terrenos, constituís um tribunal daqueles que não têm nenhuma aceitação na igreja.”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6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Mt 18.17 - “E, se ele não os atender, dize-o à igreja; e, se recusar ouvir também a igreja, considera-o como gentio e publicano.” </a:t>
            </a:r>
          </a:p>
        </p:txBody>
      </p:sp>
    </p:spTree>
    <p:extLst>
      <p:ext uri="{BB962C8B-B14F-4D97-AF65-F5344CB8AC3E}">
        <p14:creationId xmlns:p14="http://schemas.microsoft.com/office/powerpoint/2010/main" val="287808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Autoridade Eclesiástica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1554" y="1230661"/>
            <a:ext cx="8922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 </a:t>
            </a:r>
            <a:r>
              <a:rPr lang="pt-BR" sz="2500" b="1" dirty="0" smtClean="0">
                <a:latin typeface="+mj-lt"/>
              </a:rPr>
              <a:t>A </a:t>
            </a:r>
            <a:r>
              <a:rPr lang="pt-BR" sz="2500" b="1" dirty="0">
                <a:latin typeface="+mj-lt"/>
              </a:rPr>
              <a:t>responsabilidade dos representantes (Hb 13.17)</a:t>
            </a:r>
          </a:p>
        </p:txBody>
      </p:sp>
      <p:sp>
        <p:nvSpPr>
          <p:cNvPr id="9" name="Text Box 11"/>
          <p:cNvSpPr txBox="1"/>
          <p:nvPr/>
        </p:nvSpPr>
        <p:spPr>
          <a:xfrm>
            <a:off x="130629" y="2003272"/>
            <a:ext cx="8760278" cy="1964571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6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Hb 13.17 - “Obedecei aos vossos guias e sede submissos para com eles; pois velam por vossa alma, como quem deve prestar contas, para que façam isto com alegria e não gemendo; porque isto não aproveita a vós outros.”</a:t>
            </a:r>
          </a:p>
        </p:txBody>
      </p:sp>
    </p:spTree>
    <p:extLst>
      <p:ext uri="{BB962C8B-B14F-4D97-AF65-F5344CB8AC3E}">
        <p14:creationId xmlns:p14="http://schemas.microsoft.com/office/powerpoint/2010/main" val="70810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Autoridade Eclesiástica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1554" y="1230661"/>
            <a:ext cx="8922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 </a:t>
            </a:r>
            <a:r>
              <a:rPr lang="pt-BR" sz="2500" b="1" dirty="0" smtClean="0">
                <a:latin typeface="+mj-lt"/>
              </a:rPr>
              <a:t>A </a:t>
            </a:r>
            <a:r>
              <a:rPr lang="pt-BR" sz="2500" b="1" dirty="0">
                <a:latin typeface="+mj-lt"/>
              </a:rPr>
              <a:t>igreja pertence à Jesus, Ele a fundou </a:t>
            </a:r>
            <a:r>
              <a:rPr lang="pt-BR" sz="2500" b="1" dirty="0" smtClean="0">
                <a:latin typeface="+mj-lt"/>
              </a:rPr>
              <a:t>(Mt </a:t>
            </a:r>
            <a:r>
              <a:rPr lang="pt-BR" sz="2500" b="1" dirty="0">
                <a:latin typeface="+mj-lt"/>
              </a:rPr>
              <a:t>16.18; Ef </a:t>
            </a:r>
            <a:r>
              <a:rPr lang="pt-BR" sz="2500" b="1" dirty="0" smtClean="0">
                <a:latin typeface="+mj-lt"/>
              </a:rPr>
              <a:t>2.19-20)</a:t>
            </a:r>
            <a:endParaRPr lang="pt-BR" sz="2500" b="1" dirty="0">
              <a:latin typeface="+mj-lt"/>
            </a:endParaRPr>
          </a:p>
        </p:txBody>
      </p:sp>
      <p:sp>
        <p:nvSpPr>
          <p:cNvPr id="9" name="Text Box 11"/>
          <p:cNvSpPr txBox="1"/>
          <p:nvPr/>
        </p:nvSpPr>
        <p:spPr>
          <a:xfrm>
            <a:off x="130629" y="2003272"/>
            <a:ext cx="8760278" cy="2683028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6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Mt 16.18 - “Também eu te digo que tu és Pedro, e sobre esta pedra edificarei a minha igreja, e as portas do inferno não prevalecerão contra ela.”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6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 2.19-20 - “Assim, já não sois estrangeiros e peregrinos, mas concidadãos dos santos, e sois da família de Deus”</a:t>
            </a:r>
          </a:p>
        </p:txBody>
      </p:sp>
    </p:spTree>
    <p:extLst>
      <p:ext uri="{BB962C8B-B14F-4D97-AF65-F5344CB8AC3E}">
        <p14:creationId xmlns:p14="http://schemas.microsoft.com/office/powerpoint/2010/main" val="180943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500" dirty="0" smtClean="0">
                <a:latin typeface="Arial Rounded MT Bold" panose="020F0704030504030204" pitchFamily="34" charset="0"/>
              </a:rPr>
              <a:t>Membresia da igreja local.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21554" y="1230661"/>
            <a:ext cx="8922445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 </a:t>
            </a:r>
            <a:r>
              <a:rPr lang="pt-BR" sz="2500" b="1" dirty="0" smtClean="0">
                <a:latin typeface="+mj-lt"/>
              </a:rPr>
              <a:t>Compromisso </a:t>
            </a:r>
            <a:r>
              <a:rPr lang="pt-BR" sz="2500" b="1" dirty="0">
                <a:latin typeface="+mj-lt"/>
              </a:rPr>
              <a:t>comunitário como um desejo de convivência com os Santos – Hb 10.25</a:t>
            </a:r>
          </a:p>
        </p:txBody>
      </p:sp>
      <p:sp>
        <p:nvSpPr>
          <p:cNvPr id="8" name="Text Box 11"/>
          <p:cNvSpPr txBox="1"/>
          <p:nvPr/>
        </p:nvSpPr>
        <p:spPr>
          <a:xfrm>
            <a:off x="130629" y="2582936"/>
            <a:ext cx="8760278" cy="1670657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6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Hb 10.25 - </a:t>
            </a:r>
            <a:r>
              <a:rPr lang="pt-BR" sz="26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deixemos de </a:t>
            </a:r>
            <a:r>
              <a:rPr lang="pt-BR" sz="2600" i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congregar-nos</a:t>
            </a:r>
            <a:r>
              <a:rPr lang="pt-BR" sz="26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como é costume de alguns; antes, façamos admoestações e tanto mais quanto vedes que o Dia se aproxima.</a:t>
            </a:r>
          </a:p>
        </p:txBody>
      </p:sp>
    </p:spTree>
    <p:extLst>
      <p:ext uri="{BB962C8B-B14F-4D97-AF65-F5344CB8AC3E}">
        <p14:creationId xmlns:p14="http://schemas.microsoft.com/office/powerpoint/2010/main" val="3737254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500" dirty="0" smtClean="0">
                <a:latin typeface="Arial Rounded MT Bold" panose="020F0704030504030204" pitchFamily="34" charset="0"/>
              </a:rPr>
              <a:t>Membresia da igreja local.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21554" y="1230661"/>
            <a:ext cx="8922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</a:t>
            </a:r>
            <a:r>
              <a:rPr lang="pt-BR" sz="2500" b="1" dirty="0" smtClean="0">
                <a:latin typeface="+mj-lt"/>
              </a:rPr>
              <a:t>Compromisso </a:t>
            </a:r>
            <a:r>
              <a:rPr lang="pt-BR" sz="2500" b="1" dirty="0">
                <a:latin typeface="+mj-lt"/>
              </a:rPr>
              <a:t>espiritual com a congregação dos Santos – Sl 22.22</a:t>
            </a:r>
          </a:p>
        </p:txBody>
      </p:sp>
      <p:sp>
        <p:nvSpPr>
          <p:cNvPr id="8" name="Text Box 11"/>
          <p:cNvSpPr txBox="1"/>
          <p:nvPr/>
        </p:nvSpPr>
        <p:spPr>
          <a:xfrm>
            <a:off x="130629" y="2003272"/>
            <a:ext cx="8760278" cy="1397151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6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 22.22 </a:t>
            </a:r>
            <a:r>
              <a:rPr lang="pt-BR" sz="26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A meus irmãos declararei o teu nome; cantar-te-ei louvores no meio da </a:t>
            </a:r>
            <a:r>
              <a:rPr lang="pt-BR" sz="2600" i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congregação</a:t>
            </a:r>
            <a:r>
              <a:rPr lang="pt-BR" sz="26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21856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500" dirty="0" smtClean="0">
                <a:latin typeface="Arial Rounded MT Bold" panose="020F0704030504030204" pitchFamily="34" charset="0"/>
              </a:rPr>
              <a:t>Membresia da igreja local.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21554" y="1230661"/>
            <a:ext cx="8922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</a:t>
            </a:r>
            <a:r>
              <a:rPr lang="pt-BR" sz="2500" b="1" dirty="0" smtClean="0">
                <a:latin typeface="+mj-lt"/>
              </a:rPr>
              <a:t>Compromisso </a:t>
            </a:r>
            <a:r>
              <a:rPr lang="pt-BR" sz="2500" b="1" dirty="0">
                <a:latin typeface="+mj-lt"/>
              </a:rPr>
              <a:t>de prestação de contas – Sl 22.25; Ef 5.21</a:t>
            </a:r>
          </a:p>
        </p:txBody>
      </p:sp>
      <p:sp>
        <p:nvSpPr>
          <p:cNvPr id="8" name="Text Box 11"/>
          <p:cNvSpPr txBox="1"/>
          <p:nvPr/>
        </p:nvSpPr>
        <p:spPr>
          <a:xfrm>
            <a:off x="130629" y="2003272"/>
            <a:ext cx="8760278" cy="2683028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6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 22.25 </a:t>
            </a:r>
            <a:r>
              <a:rPr lang="pt-BR" sz="26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De ti vem o meu louvor na grande congregação; cumprirei os meus votos na presença dos que o temem</a:t>
            </a:r>
            <a:r>
              <a:rPr lang="pt-BR" sz="26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6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6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 5.21 - sujeitando-vos </a:t>
            </a:r>
            <a:r>
              <a:rPr lang="pt-BR" sz="26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uns aos outros no temor de Cristo.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6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50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500" dirty="0" smtClean="0">
                <a:latin typeface="Arial Rounded MT Bold" panose="020F0704030504030204" pitchFamily="34" charset="0"/>
              </a:rPr>
              <a:t>Membresia da igreja local.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21554" y="1230661"/>
            <a:ext cx="8922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</a:t>
            </a:r>
            <a:r>
              <a:rPr lang="pt-BR" sz="2500" b="1" dirty="0" smtClean="0">
                <a:latin typeface="+mj-lt"/>
              </a:rPr>
              <a:t>Compromisso </a:t>
            </a:r>
            <a:r>
              <a:rPr lang="pt-BR" sz="2500" b="1" dirty="0">
                <a:latin typeface="+mj-lt"/>
              </a:rPr>
              <a:t>no estimulo às boas obras – Hb 10.24 </a:t>
            </a:r>
          </a:p>
        </p:txBody>
      </p:sp>
      <p:sp>
        <p:nvSpPr>
          <p:cNvPr id="8" name="Text Box 11"/>
          <p:cNvSpPr txBox="1"/>
          <p:nvPr/>
        </p:nvSpPr>
        <p:spPr>
          <a:xfrm>
            <a:off x="130629" y="2003272"/>
            <a:ext cx="8760278" cy="1348169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6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Hb 10.24 </a:t>
            </a:r>
            <a:r>
              <a:rPr lang="pt-BR" sz="26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Consideremo-nos também uns aos outros, para nos estimularmos ao amor e às boas obras.</a:t>
            </a:r>
          </a:p>
        </p:txBody>
      </p:sp>
    </p:spTree>
    <p:extLst>
      <p:ext uri="{BB962C8B-B14F-4D97-AF65-F5344CB8AC3E}">
        <p14:creationId xmlns:p14="http://schemas.microsoft.com/office/powerpoint/2010/main" val="33637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500" dirty="0" smtClean="0">
                <a:latin typeface="Arial Rounded MT Bold" panose="020F0704030504030204" pitchFamily="34" charset="0"/>
              </a:rPr>
              <a:t>Membresia da igreja local.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21554" y="1230661"/>
            <a:ext cx="8922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</a:t>
            </a:r>
            <a:r>
              <a:rPr lang="pt-BR" sz="2500" b="1" dirty="0" smtClean="0">
                <a:latin typeface="+mj-lt"/>
              </a:rPr>
              <a:t>Compromisso </a:t>
            </a:r>
            <a:r>
              <a:rPr lang="pt-BR" sz="2500" b="1" dirty="0">
                <a:latin typeface="+mj-lt"/>
              </a:rPr>
              <a:t>de ajuda mútua – Cl 3.13; 1Ts 5.11</a:t>
            </a:r>
          </a:p>
        </p:txBody>
      </p:sp>
      <p:sp>
        <p:nvSpPr>
          <p:cNvPr id="8" name="Text Box 11"/>
          <p:cNvSpPr txBox="1"/>
          <p:nvPr/>
        </p:nvSpPr>
        <p:spPr>
          <a:xfrm>
            <a:off x="130629" y="2003272"/>
            <a:ext cx="8760278" cy="3140228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6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 3.13 </a:t>
            </a:r>
            <a:r>
              <a:rPr lang="pt-BR" sz="26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Suportai-vos uns aos outros, perdoai-vos mutuamente, caso alguém tenha motivo de queixa contra outrem. Assim como o Senhor vos perdoou, assim também perdoai vós</a:t>
            </a:r>
            <a:r>
              <a:rPr lang="pt-BR" sz="26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6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6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1Ts 5.11 - Consolai-vos</a:t>
            </a:r>
            <a:r>
              <a:rPr lang="pt-BR" sz="26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pois, uns aos outros e edificai-vos reciprocamente, como também estais fazendo.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6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48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500" dirty="0" smtClean="0">
                <a:latin typeface="Arial Rounded MT Bold" panose="020F0704030504030204" pitchFamily="34" charset="0"/>
              </a:rPr>
              <a:t>Membresia da igreja local.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21554" y="1230661"/>
            <a:ext cx="8922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</a:t>
            </a:r>
            <a:r>
              <a:rPr lang="pt-BR" sz="2500" b="1" dirty="0" smtClean="0">
                <a:latin typeface="+mj-lt"/>
              </a:rPr>
              <a:t>Compromisso </a:t>
            </a:r>
            <a:r>
              <a:rPr lang="pt-BR" sz="2500" b="1" dirty="0">
                <a:latin typeface="+mj-lt"/>
              </a:rPr>
              <a:t>com a organização – (2Co 8.21; Lc 14.28)</a:t>
            </a:r>
          </a:p>
        </p:txBody>
      </p:sp>
      <p:sp>
        <p:nvSpPr>
          <p:cNvPr id="8" name="Text Box 11"/>
          <p:cNvSpPr txBox="1"/>
          <p:nvPr/>
        </p:nvSpPr>
        <p:spPr>
          <a:xfrm>
            <a:off x="130629" y="2003271"/>
            <a:ext cx="8760278" cy="3581099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6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2Co 8.21  </a:t>
            </a:r>
            <a:r>
              <a:rPr lang="pt-BR" sz="26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pois o que nos preocupa é procedermos honestamente, não só perante o Senhor, como também diante dos homens</a:t>
            </a:r>
            <a:r>
              <a:rPr lang="pt-BR" sz="26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600" i="1" dirty="0" smtClean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6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Lc 14.28 - Pois </a:t>
            </a:r>
            <a:r>
              <a:rPr lang="pt-BR" sz="26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de vós, pretendendo construir uma torre, não se assenta primeiro para calcular a despesa e verificar se tem os meios para a concluir?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6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17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 – </a:t>
            </a:r>
            <a:r>
              <a:rPr lang="pt-BR" sz="3500" dirty="0" smtClean="0">
                <a:latin typeface="Arial Rounded MT Bold" panose="020F0704030504030204" pitchFamily="34" charset="0"/>
              </a:rPr>
              <a:t>Disciplina na igreja local.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21555" y="1255153"/>
            <a:ext cx="84325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Disciplina </a:t>
            </a:r>
            <a:r>
              <a:rPr lang="pt-BR" sz="2800" b="1" dirty="0">
                <a:latin typeface="+mj-lt"/>
              </a:rPr>
              <a:t>é necessária e não é negativa (Ef 6.4; 1Tm 3.4; Hb 12.10). </a:t>
            </a:r>
          </a:p>
        </p:txBody>
      </p:sp>
      <p:sp>
        <p:nvSpPr>
          <p:cNvPr id="9" name="Text Box 11"/>
          <p:cNvSpPr txBox="1"/>
          <p:nvPr/>
        </p:nvSpPr>
        <p:spPr>
          <a:xfrm>
            <a:off x="481693" y="2411486"/>
            <a:ext cx="8409214" cy="2838149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9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 6.4 - E </a:t>
            </a:r>
            <a:r>
              <a:rPr lang="pt-BR" sz="29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vós, pais, não provoqueis vossos filhos à ira, mas criai-os na </a:t>
            </a:r>
            <a:r>
              <a:rPr lang="pt-BR" sz="2900" i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disciplina</a:t>
            </a:r>
            <a:r>
              <a:rPr lang="pt-BR" sz="29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na admoestação do Senhor</a:t>
            </a:r>
            <a:r>
              <a:rPr lang="pt-BR" sz="29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900" i="1" dirty="0" smtClean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9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1Tm 3.4 - e </a:t>
            </a:r>
            <a:r>
              <a:rPr lang="pt-BR" sz="29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governe bem a própria casa, criando os filhos sob</a:t>
            </a:r>
            <a:r>
              <a:rPr lang="pt-BR" sz="2900" i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disciplina</a:t>
            </a:r>
            <a:r>
              <a:rPr lang="pt-BR" sz="29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com todo o respeito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9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800" y="5494567"/>
            <a:ext cx="9138864" cy="16773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500" dirty="0" smtClean="0">
                <a:latin typeface="SPIonic" panose="00000400000000000000" pitchFamily="2" charset="0"/>
              </a:rPr>
              <a:t>Paideia</a:t>
            </a:r>
            <a:r>
              <a:rPr lang="pt-BR" sz="2500" dirty="0" smtClean="0"/>
              <a:t> – paideia – Disciplina  - treino = </a:t>
            </a:r>
            <a:r>
              <a:rPr lang="pt-BR" sz="2500" b="1" dirty="0" smtClean="0">
                <a:solidFill>
                  <a:srgbClr val="FF0000"/>
                </a:solidFill>
              </a:rPr>
              <a:t>Instrução para não pecar</a:t>
            </a:r>
          </a:p>
          <a:p>
            <a:endParaRPr lang="pt-BR" sz="300" b="1" dirty="0" smtClean="0">
              <a:solidFill>
                <a:srgbClr val="FF0000"/>
              </a:solidFill>
            </a:endParaRPr>
          </a:p>
          <a:p>
            <a:r>
              <a:rPr lang="pt-BR" sz="2500" dirty="0" smtClean="0">
                <a:latin typeface="SPIonic" panose="00000400000000000000" pitchFamily="2" charset="0"/>
              </a:rPr>
              <a:t>u(potagh</a:t>
            </a:r>
            <a:r>
              <a:rPr lang="pt-BR" sz="2500" dirty="0" smtClean="0"/>
              <a:t> </a:t>
            </a:r>
            <a:r>
              <a:rPr lang="pt-BR" sz="2500" dirty="0"/>
              <a:t>– </a:t>
            </a:r>
            <a:r>
              <a:rPr lang="pt-BR" sz="2500" dirty="0" smtClean="0"/>
              <a:t>hupotage </a:t>
            </a:r>
            <a:r>
              <a:rPr lang="pt-BR" sz="2500" dirty="0"/>
              <a:t>– Disciplina  - </a:t>
            </a:r>
            <a:r>
              <a:rPr lang="pt-BR" sz="2500" dirty="0" smtClean="0"/>
              <a:t>obediência </a:t>
            </a:r>
            <a:r>
              <a:rPr lang="pt-BR" sz="2500" dirty="0"/>
              <a:t>= </a:t>
            </a:r>
            <a:r>
              <a:rPr lang="pt-BR" sz="2500" b="1" dirty="0">
                <a:solidFill>
                  <a:srgbClr val="FF0000"/>
                </a:solidFill>
              </a:rPr>
              <a:t>Instrução para não </a:t>
            </a:r>
            <a:r>
              <a:rPr lang="pt-BR" sz="2500" b="1" dirty="0" smtClean="0">
                <a:solidFill>
                  <a:srgbClr val="FF0000"/>
                </a:solidFill>
              </a:rPr>
              <a:t>pecar mais</a:t>
            </a:r>
            <a:endParaRPr lang="pt-BR" sz="2500" b="1" dirty="0">
              <a:solidFill>
                <a:srgbClr val="FF0000"/>
              </a:solidFill>
            </a:endParaRPr>
          </a:p>
          <a:p>
            <a:r>
              <a:rPr lang="pt-BR" sz="2500" b="1" dirty="0" smtClean="0">
                <a:solidFill>
                  <a:srgbClr val="FF0000"/>
                </a:solidFill>
              </a:rPr>
              <a:t>  </a:t>
            </a:r>
            <a:endParaRPr lang="pt-BR" sz="2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551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9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 – </a:t>
            </a:r>
            <a:r>
              <a:rPr lang="pt-BR" sz="3500" dirty="0" smtClean="0">
                <a:latin typeface="Arial Rounded MT Bold" panose="020F0704030504030204" pitchFamily="34" charset="0"/>
              </a:rPr>
              <a:t>Disciplina na igreja local.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21555" y="1255153"/>
            <a:ext cx="84325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Disciplina </a:t>
            </a:r>
            <a:r>
              <a:rPr lang="pt-BR" sz="2800" b="1" dirty="0">
                <a:latin typeface="+mj-lt"/>
              </a:rPr>
              <a:t>é necessária e não é negativa (Ef 6.4; 1Tm 3.4; Hb 12.10). </a:t>
            </a:r>
          </a:p>
        </p:txBody>
      </p:sp>
      <p:sp>
        <p:nvSpPr>
          <p:cNvPr id="9" name="Text Box 11"/>
          <p:cNvSpPr txBox="1"/>
          <p:nvPr/>
        </p:nvSpPr>
        <p:spPr>
          <a:xfrm>
            <a:off x="481693" y="2411486"/>
            <a:ext cx="8409214" cy="2838149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9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Hb 12.10 - Pois </a:t>
            </a:r>
            <a:r>
              <a:rPr lang="pt-BR" sz="29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eles nos </a:t>
            </a:r>
            <a:r>
              <a:rPr lang="pt-BR" sz="2900" i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corrigiam</a:t>
            </a:r>
            <a:r>
              <a:rPr lang="pt-BR" sz="29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por pouco tempo, segundo melhor lhes parecia; Deus, porém, nos </a:t>
            </a:r>
            <a:r>
              <a:rPr lang="pt-BR" sz="2900" i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disciplina</a:t>
            </a:r>
            <a:r>
              <a:rPr lang="pt-BR" sz="29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aproveitamento, a fim de sermos participantes da sua santidade.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900" i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800" y="5494567"/>
            <a:ext cx="9138864" cy="16773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500" dirty="0" smtClean="0">
                <a:latin typeface="SPIonic" panose="00000400000000000000" pitchFamily="2" charset="0"/>
              </a:rPr>
              <a:t>Paideia</a:t>
            </a:r>
            <a:r>
              <a:rPr lang="pt-BR" sz="2500" dirty="0" smtClean="0"/>
              <a:t> – paideia – Disciplina  - treino = </a:t>
            </a:r>
            <a:r>
              <a:rPr lang="pt-BR" sz="2500" b="1" dirty="0" smtClean="0">
                <a:solidFill>
                  <a:srgbClr val="FF0000"/>
                </a:solidFill>
              </a:rPr>
              <a:t>Instrução para não pecar</a:t>
            </a:r>
          </a:p>
          <a:p>
            <a:endParaRPr lang="pt-BR" sz="300" b="1" dirty="0" smtClean="0">
              <a:solidFill>
                <a:srgbClr val="FF0000"/>
              </a:solidFill>
            </a:endParaRPr>
          </a:p>
          <a:p>
            <a:r>
              <a:rPr lang="pt-BR" sz="2500" dirty="0" smtClean="0">
                <a:latin typeface="SPIonic" panose="00000400000000000000" pitchFamily="2" charset="0"/>
              </a:rPr>
              <a:t>u(potagh</a:t>
            </a:r>
            <a:r>
              <a:rPr lang="pt-BR" sz="2500" dirty="0" smtClean="0"/>
              <a:t> </a:t>
            </a:r>
            <a:r>
              <a:rPr lang="pt-BR" sz="2500" dirty="0"/>
              <a:t>– </a:t>
            </a:r>
            <a:r>
              <a:rPr lang="pt-BR" sz="2500" dirty="0" smtClean="0"/>
              <a:t>hupotage </a:t>
            </a:r>
            <a:r>
              <a:rPr lang="pt-BR" sz="2500" dirty="0"/>
              <a:t>– Disciplina  - </a:t>
            </a:r>
            <a:r>
              <a:rPr lang="pt-BR" sz="2500" dirty="0" smtClean="0"/>
              <a:t>obediência </a:t>
            </a:r>
            <a:r>
              <a:rPr lang="pt-BR" sz="2500" dirty="0"/>
              <a:t>= </a:t>
            </a:r>
            <a:r>
              <a:rPr lang="pt-BR" sz="2500" b="1" dirty="0">
                <a:solidFill>
                  <a:srgbClr val="FF0000"/>
                </a:solidFill>
              </a:rPr>
              <a:t>Instrução para não </a:t>
            </a:r>
            <a:r>
              <a:rPr lang="pt-BR" sz="2500" b="1" dirty="0" smtClean="0">
                <a:solidFill>
                  <a:srgbClr val="FF0000"/>
                </a:solidFill>
              </a:rPr>
              <a:t>pecar mais</a:t>
            </a:r>
            <a:endParaRPr lang="pt-BR" sz="2500" b="1" dirty="0">
              <a:solidFill>
                <a:srgbClr val="FF0000"/>
              </a:solidFill>
            </a:endParaRPr>
          </a:p>
          <a:p>
            <a:r>
              <a:rPr lang="pt-BR" sz="2500" b="1" dirty="0" smtClean="0">
                <a:solidFill>
                  <a:srgbClr val="FF0000"/>
                </a:solidFill>
              </a:rPr>
              <a:t>  </a:t>
            </a:r>
            <a:endParaRPr lang="pt-BR" sz="2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067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 – </a:t>
            </a:r>
            <a:r>
              <a:rPr lang="pt-BR" sz="3500" dirty="0" smtClean="0">
                <a:latin typeface="Arial Rounded MT Bold" panose="020F0704030504030204" pitchFamily="34" charset="0"/>
              </a:rPr>
              <a:t>Disciplina na igreja local.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21555" y="1255153"/>
            <a:ext cx="8432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>
                <a:latin typeface="+mj-lt"/>
              </a:rPr>
              <a:t>• </a:t>
            </a:r>
            <a:r>
              <a:rPr lang="pt-BR" sz="2800" b="1" dirty="0" smtClean="0">
                <a:latin typeface="+mj-lt"/>
              </a:rPr>
              <a:t>O </a:t>
            </a:r>
            <a:r>
              <a:rPr lang="pt-BR" sz="2800" b="1" dirty="0">
                <a:latin typeface="+mj-lt"/>
              </a:rPr>
              <a:t>alvo da disciplina é a instrução ou a restauração. </a:t>
            </a:r>
          </a:p>
        </p:txBody>
      </p:sp>
      <p:pic>
        <p:nvPicPr>
          <p:cNvPr id="10" name="Picture 9" descr="http://jorgecast.com.br/wp-content/uploads/2015/02/Disciplina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3" t="9469" r="5995" b="15586"/>
          <a:stretch/>
        </p:blipFill>
        <p:spPr bwMode="auto">
          <a:xfrm>
            <a:off x="1518557" y="2320592"/>
            <a:ext cx="6098721" cy="32344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9454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 – </a:t>
            </a:r>
            <a:r>
              <a:rPr lang="pt-BR" sz="3500" dirty="0" smtClean="0">
                <a:latin typeface="Arial Rounded MT Bold" panose="020F0704030504030204" pitchFamily="34" charset="0"/>
              </a:rPr>
              <a:t>Disciplina na igreja local.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21555" y="1255153"/>
            <a:ext cx="84325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>
                <a:latin typeface="+mj-lt"/>
              </a:rPr>
              <a:t>• </a:t>
            </a:r>
            <a:r>
              <a:rPr lang="pt-BR" sz="2800" b="1" dirty="0" smtClean="0">
                <a:latin typeface="+mj-lt"/>
              </a:rPr>
              <a:t>O </a:t>
            </a:r>
            <a:r>
              <a:rPr lang="pt-BR" sz="2800" b="1" dirty="0">
                <a:latin typeface="+mj-lt"/>
              </a:rPr>
              <a:t>processo de instrução construtiva – para não pecar (Cl 2.19). </a:t>
            </a:r>
          </a:p>
        </p:txBody>
      </p:sp>
      <p:sp>
        <p:nvSpPr>
          <p:cNvPr id="9" name="Text Box 11"/>
          <p:cNvSpPr txBox="1"/>
          <p:nvPr/>
        </p:nvSpPr>
        <p:spPr>
          <a:xfrm>
            <a:off x="481693" y="2411487"/>
            <a:ext cx="8409214" cy="2176842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9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 2.19  - e </a:t>
            </a:r>
            <a:r>
              <a:rPr lang="pt-BR" sz="29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retendo a cabeça, da qual todo o corpo, suprido e bem vinculado por suas juntas e ligamentos, cresce o crescimento que procede de Deus.</a:t>
            </a:r>
          </a:p>
        </p:txBody>
      </p:sp>
    </p:spTree>
    <p:extLst>
      <p:ext uri="{BB962C8B-B14F-4D97-AF65-F5344CB8AC3E}">
        <p14:creationId xmlns:p14="http://schemas.microsoft.com/office/powerpoint/2010/main" val="188734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 – </a:t>
            </a:r>
            <a:r>
              <a:rPr lang="pt-BR" sz="3500" dirty="0" smtClean="0">
                <a:latin typeface="Arial Rounded MT Bold" panose="020F0704030504030204" pitchFamily="34" charset="0"/>
              </a:rPr>
              <a:t>Disciplina na igreja local.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21555" y="1255153"/>
            <a:ext cx="84325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>
                <a:latin typeface="+mj-lt"/>
              </a:rPr>
              <a:t>•  </a:t>
            </a:r>
            <a:r>
              <a:rPr lang="pt-BR" sz="2800" b="1" dirty="0" smtClean="0">
                <a:latin typeface="+mj-lt"/>
              </a:rPr>
              <a:t>O </a:t>
            </a:r>
            <a:r>
              <a:rPr lang="pt-BR" sz="2800" b="1" dirty="0">
                <a:latin typeface="+mj-lt"/>
              </a:rPr>
              <a:t>processo de instrução corretiva – para não mais pecar (Mt 18.15-17; Gl 6.1-2). </a:t>
            </a:r>
          </a:p>
        </p:txBody>
      </p:sp>
      <p:sp>
        <p:nvSpPr>
          <p:cNvPr id="9" name="Text Box 11"/>
          <p:cNvSpPr txBox="1"/>
          <p:nvPr/>
        </p:nvSpPr>
        <p:spPr>
          <a:xfrm>
            <a:off x="481693" y="2411486"/>
            <a:ext cx="8409214" cy="4209749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9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Mt 18.15-17 - Se </a:t>
            </a:r>
            <a:r>
              <a:rPr lang="pt-BR" sz="29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teu irmão pecar contra ti, vai argüi-lo entre ti e ele só. Se ele te ouvir, ganhaste a teu irmão.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9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9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Se, porém, não te ouvir, toma ainda contigo uma ou duas pessoas, para que, pelo depoimento de duas ou três testemunhas, toda palavra se estabeleça.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9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pt-BR" sz="29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se ele não os atender, dize-o à igreja; e, se recusar ouvir também a igreja, considera-o como gentio e publicano.</a:t>
            </a:r>
          </a:p>
        </p:txBody>
      </p:sp>
    </p:spTree>
    <p:extLst>
      <p:ext uri="{BB962C8B-B14F-4D97-AF65-F5344CB8AC3E}">
        <p14:creationId xmlns:p14="http://schemas.microsoft.com/office/powerpoint/2010/main" val="177547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 – </a:t>
            </a:r>
            <a:r>
              <a:rPr lang="pt-BR" sz="3500" dirty="0" smtClean="0">
                <a:latin typeface="Arial Rounded MT Bold" panose="020F0704030504030204" pitchFamily="34" charset="0"/>
              </a:rPr>
              <a:t>Disciplina na igreja local.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21555" y="1255153"/>
            <a:ext cx="84325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>
                <a:latin typeface="+mj-lt"/>
              </a:rPr>
              <a:t>•  </a:t>
            </a:r>
            <a:r>
              <a:rPr lang="pt-BR" sz="2800" b="1" dirty="0" smtClean="0">
                <a:latin typeface="+mj-lt"/>
              </a:rPr>
              <a:t>O </a:t>
            </a:r>
            <a:r>
              <a:rPr lang="pt-BR" sz="2800" b="1" dirty="0">
                <a:latin typeface="+mj-lt"/>
              </a:rPr>
              <a:t>processo de instrução corretiva – para não mais pecar (Mt 18.15-17; Gl 6.1-2). </a:t>
            </a:r>
          </a:p>
        </p:txBody>
      </p:sp>
      <p:sp>
        <p:nvSpPr>
          <p:cNvPr id="9" name="Text Box 11"/>
          <p:cNvSpPr txBox="1"/>
          <p:nvPr/>
        </p:nvSpPr>
        <p:spPr>
          <a:xfrm>
            <a:off x="481693" y="2411487"/>
            <a:ext cx="8409214" cy="2674864"/>
          </a:xfrm>
          <a:prstGeom prst="rect">
            <a:avLst/>
          </a:prstGeom>
          <a:solidFill>
            <a:schemeClr val="lt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9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 6.1-2 - </a:t>
            </a:r>
            <a:r>
              <a:rPr lang="pt-BR" sz="29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Irmãos, se alguém for surpreendido nalguma falta, vós, que sois espirituais, corrigi-o com espírito de brandura; e guarda-te para que não sejas também tentado</a:t>
            </a:r>
            <a:r>
              <a:rPr lang="pt-BR" sz="2900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r>
              <a:rPr lang="pt-BR" sz="2900" i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Levai as cargas uns dos outros e, assim, cumprireis a lei de Cristo.</a:t>
            </a:r>
          </a:p>
        </p:txBody>
      </p:sp>
    </p:spTree>
    <p:extLst>
      <p:ext uri="{BB962C8B-B14F-4D97-AF65-F5344CB8AC3E}">
        <p14:creationId xmlns:p14="http://schemas.microsoft.com/office/powerpoint/2010/main" val="44721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4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Conclusão: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5727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20431" y="1422269"/>
            <a:ext cx="8516475" cy="3990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– A membresia oficial (rol de membros) não é essencial, mas é importante. 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– A membresia (ser membro do corpo) é o compromisso com a igreja – comunidade. 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– A membresia oficial é um resultado natural do compromisso. 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– A disciplina é algo necessário para o crescimento </a:t>
            </a:r>
            <a:r>
              <a:rPr lang="pt-BR" sz="28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saudável </a:t>
            </a: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igreja. </a:t>
            </a:r>
          </a:p>
        </p:txBody>
      </p:sp>
    </p:spTree>
    <p:extLst>
      <p:ext uri="{BB962C8B-B14F-4D97-AF65-F5344CB8AC3E}">
        <p14:creationId xmlns:p14="http://schemas.microsoft.com/office/powerpoint/2010/main" val="418059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4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 smtClean="0">
                <a:latin typeface="Arial Rounded MT Bold" panose="020F0704030504030204" pitchFamily="34" charset="0"/>
              </a:rPr>
              <a:t>Conclusão: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5727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20431" y="1732512"/>
            <a:ext cx="8516475" cy="3012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28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</a:t>
            </a: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A disciplina corretiva é necessária quando o corpo for ferido e necessitar de restauração.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– A disciplina corretiva é a aplicação do aconselhamento bíblico como instrução objetiva. 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– A exclusão nunca é a opção do corpo, e sim do membro que recusa a autoridade eclesiástica e a instrução bíblica. </a:t>
            </a:r>
          </a:p>
        </p:txBody>
      </p:sp>
    </p:spTree>
    <p:extLst>
      <p:ext uri="{BB962C8B-B14F-4D97-AF65-F5344CB8AC3E}">
        <p14:creationId xmlns:p14="http://schemas.microsoft.com/office/powerpoint/2010/main" val="288892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688</TotalTime>
  <Words>1482</Words>
  <Application>Microsoft Office PowerPoint</Application>
  <PresentationFormat>On-screen Show (4:3)</PresentationFormat>
  <Paragraphs>100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Andalus</vt:lpstr>
      <vt:lpstr>Arial</vt:lpstr>
      <vt:lpstr>Arial Rounded MT Bold</vt:lpstr>
      <vt:lpstr>Calibri</vt:lpstr>
      <vt:lpstr>Calibri Light</vt:lpstr>
      <vt:lpstr>SPIonic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71</cp:revision>
  <dcterms:created xsi:type="dcterms:W3CDTF">2015-03-06T10:45:28Z</dcterms:created>
  <dcterms:modified xsi:type="dcterms:W3CDTF">2015-05-03T10:23:57Z</dcterms:modified>
</cp:coreProperties>
</file>